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Work Sans" pitchFamily="2" charset="0"/>
      <p:regular r:id="rId17"/>
      <p:bold r:id="rId18"/>
      <p:italic r:id="rId19"/>
      <p:boldItalic r:id="rId20"/>
    </p:embeddedFont>
    <p:embeddedFont>
      <p:font typeface="Work Sans Light" pitchFamily="2" charset="0"/>
      <p:regular r:id="rId21"/>
      <p:bold r:id="rId22"/>
      <p:italic r:id="rId23"/>
      <p:boldItalic r:id="rId24"/>
    </p:embeddedFont>
    <p:embeddedFont>
      <p:font typeface="Work Sans Medium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9" roundtripDataSignature="AMtx7mj6Nj0z0f1ilXv5GPCQ7HiFdCd7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47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MX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6" name="Google Shape;19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" name="Google Shape;11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" name="Google Shape;14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2" name="Google Shape;1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0" name="Google Shape;16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9" name="Google Shape;169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MX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de título">
  <p:cSld name="1_Diapositiva de títul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7" descr="Interfaz de usuario gráfica, Texto, Aplicación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Encabezado de sección">
  <p:cSld name="2_Encabezado de secció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9" descr="Patrón de fond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/>
        </p:nvSpPr>
        <p:spPr>
          <a:xfrm>
            <a:off x="1133200" y="2967300"/>
            <a:ext cx="46992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-MX" sz="5400" b="1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Motion Parts</a:t>
            </a:r>
            <a:endParaRPr sz="4000" b="1" i="0" u="none" strike="noStrike" cap="non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2" name="Google Shape;102;p1"/>
          <p:cNvSpPr txBox="1"/>
          <p:nvPr/>
        </p:nvSpPr>
        <p:spPr>
          <a:xfrm>
            <a:off x="6498775" y="2761828"/>
            <a:ext cx="2001600" cy="200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8500325" y="2761825"/>
            <a:ext cx="2001600" cy="200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0338" y="2761825"/>
            <a:ext cx="2001550" cy="200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15" descr="Imagen que contiene 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"/>
          <p:cNvSpPr txBox="1"/>
          <p:nvPr/>
        </p:nvSpPr>
        <p:spPr>
          <a:xfrm>
            <a:off x="3252162" y="2053168"/>
            <a:ext cx="56877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s-MX" sz="72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Motion Parts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0" name="Google Shape;110;p2"/>
          <p:cNvCxnSpPr/>
          <p:nvPr/>
        </p:nvCxnSpPr>
        <p:spPr>
          <a:xfrm>
            <a:off x="5227899" y="3321934"/>
            <a:ext cx="1736203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1" name="Google Shape;111;p2"/>
          <p:cNvSpPr txBox="1"/>
          <p:nvPr/>
        </p:nvSpPr>
        <p:spPr>
          <a:xfrm>
            <a:off x="4168816" y="3654224"/>
            <a:ext cx="385440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Riola Gomez Santiago</a:t>
            </a:r>
            <a:endParaRPr sz="15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Pinzon Izaquita Camilo</a:t>
            </a:r>
            <a:endParaRPr sz="15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Escobar Castro Juan</a:t>
            </a:r>
            <a:endParaRPr sz="15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dirty="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Peraza Pinzon Juan</a:t>
            </a:r>
            <a:endParaRPr sz="1900" b="1" dirty="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"/>
          <p:cNvSpPr/>
          <p:nvPr/>
        </p:nvSpPr>
        <p:spPr>
          <a:xfrm>
            <a:off x="1157468" y="1742349"/>
            <a:ext cx="2939970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1182520" y="1450571"/>
            <a:ext cx="3514740" cy="449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 Light"/>
              <a:buNone/>
            </a:pPr>
            <a:r>
              <a:rPr lang="es-MX" sz="3600" b="0" i="0" u="none" strike="noStrike" cap="none" dirty="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Introducción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1145896" y="2332657"/>
            <a:ext cx="3854400" cy="427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Este proyecto tiene como objetivo desarrollar un sistema de ecommerce con facturación electrónica para Car Eléctricos La 64, una empresa mayorista de autopartes. La plataforma permitirá a los clientes consultar fácilmente el catálogo de productos, realizar compras en línea y automatizar la facturación, integrándose con el sistema MaiaERP para asegurar el cumplimiento fiscal. Además, optimizará la gestión de inventarios, el proceso de ventas y el rastreo de envíos, mejorando la eficiencia operativa y la experiencia del cliente, tanto a nivel nacional como internacional.</a:t>
            </a:r>
            <a:endParaRPr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0FFEBE9-F141-4B39-8A90-C22941F2AD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0" y="0"/>
            <a:ext cx="533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"/>
          <p:cNvSpPr txBox="1"/>
          <p:nvPr/>
        </p:nvSpPr>
        <p:spPr>
          <a:xfrm>
            <a:off x="456236" y="416689"/>
            <a:ext cx="10515600" cy="741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44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Motion Parts</a:t>
            </a:r>
            <a:endParaRPr sz="4400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endParaRPr sz="4400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26" name="Google Shape;126;p4"/>
          <p:cNvSpPr txBox="1"/>
          <p:nvPr/>
        </p:nvSpPr>
        <p:spPr>
          <a:xfrm>
            <a:off x="1263775" y="3237797"/>
            <a:ext cx="2001600" cy="1936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27" name="Google Shape;127;p4"/>
          <p:cNvSpPr txBox="1"/>
          <p:nvPr/>
        </p:nvSpPr>
        <p:spPr>
          <a:xfrm>
            <a:off x="3265325" y="3237797"/>
            <a:ext cx="2001600" cy="1936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4"/>
          <p:cNvSpPr txBox="1"/>
          <p:nvPr/>
        </p:nvSpPr>
        <p:spPr>
          <a:xfrm>
            <a:off x="6653025" y="2489551"/>
            <a:ext cx="4547400" cy="35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Problema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Justificación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Alcance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Delimitación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 Trimestre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5338" y="3258925"/>
            <a:ext cx="2001550" cy="200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Problema</a:t>
            </a:r>
            <a:endParaRPr/>
          </a:p>
        </p:txBody>
      </p:sp>
      <p:sp>
        <p:nvSpPr>
          <p:cNvPr id="135" name="Google Shape;135;p5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1" i="0" u="none" strike="noStrike" cap="none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 b="1" i="0" u="none" strike="noStrike" cap="none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9775125" y="321474"/>
            <a:ext cx="1080000" cy="998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372303" y="1696102"/>
            <a:ext cx="11447400" cy="473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empresa </a:t>
            </a:r>
            <a:r>
              <a:rPr lang="es-ES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Car Eléctricos La 64</a:t>
            </a: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enfrenta un desafío significativo debido a la creciente demanda de clientes nacionales e internacionales que buscan acceder fácilmente a su catálogo de productos y realizar compras en línea. Actualmente, esta interacción se limita a la tienda física, lo que genera un cuello de botella en el manejo de la demanda y limita el alcance comercial. Aunque utilizan el sistema </a:t>
            </a:r>
            <a:r>
              <a:rPr lang="es-ES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MaiaERP</a:t>
            </a: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gestionar inventarios y facturación electrónica, este no está integrado con una plataforma de comercio electrónico, lo que genera una desconexión operativa.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 las principales necesidades de la empresa se encuentra la sincronización automática del catálogo de productos con </a:t>
            </a:r>
            <a:r>
              <a:rPr lang="es-ES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MaiaERP</a:t>
            </a: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que los clientes puedan explorar los artículos disponibles de manera organizada y actualizada. También es necesario implementar un sistema que facilite la compra en línea y permita la generación automática de las facturas electrónicas tras el pago y se envíen al cliente de manera inmediata. Además, se requiere gestionar los envíos mediante un módulo que proporcione a los clientes información sobre el estado de sus pedidos y permita rastrear las guías generadas por la transportadora.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lang="es-ES"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Finalmente, la solución debe garantizar la sincronización en tiempo real entre la tienda física y la plataforma en línea para evitar desactualización del inventario. Este sistema integrado mejorará la experiencia del cliente, permitiéndole realizar transacciones de forma autónoma y tener acceso a información clara sobre sus compras, mientras optimiza la eficiencia operativa de la empresa.</a:t>
            </a: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MAIA CLOUD ERP – Tiresia">
            <a:extLst>
              <a:ext uri="{FF2B5EF4-FFF2-40B4-BE49-F238E27FC236}">
                <a16:creationId xmlns:a16="http://schemas.microsoft.com/office/drawing/2014/main" id="{F05029D4-1720-4E5A-880F-D60D41CBF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2132" y="6078670"/>
            <a:ext cx="3306003" cy="71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2652434" y="473816"/>
            <a:ext cx="6210466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7"/>
          <p:cNvSpPr txBox="1"/>
          <p:nvPr/>
        </p:nvSpPr>
        <p:spPr>
          <a:xfrm>
            <a:off x="2117987" y="190837"/>
            <a:ext cx="7178358" cy="478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 b="0" i="0" u="none" strike="noStrike" cap="none" dirty="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General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7"/>
          <p:cNvSpPr txBox="1"/>
          <p:nvPr/>
        </p:nvSpPr>
        <p:spPr>
          <a:xfrm>
            <a:off x="1001935" y="1078985"/>
            <a:ext cx="10188129" cy="1224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600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Desarrollar una plataforma de comercio electrónico para Car Eléctricos La 64 que permita gestionar el catálogo de productos, realizar compras en línea, generar facturación electrónica sincronizada con MaiaERP y proporcionar información sobre el estado de pedidos y envíos, asegurando la integración entre la tienda física y digital.</a:t>
            </a:r>
            <a:endParaRPr sz="160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47" name="Google Shape;147;p7"/>
          <p:cNvSpPr/>
          <p:nvPr/>
        </p:nvSpPr>
        <p:spPr>
          <a:xfrm>
            <a:off x="1553627" y="2773327"/>
            <a:ext cx="7509689" cy="3471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7"/>
          <p:cNvSpPr txBox="1"/>
          <p:nvPr/>
        </p:nvSpPr>
        <p:spPr>
          <a:xfrm>
            <a:off x="1686871" y="2515400"/>
            <a:ext cx="7349080" cy="473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 b="0" i="0" u="none" strike="noStrike" cap="none" dirty="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Específicos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7"/>
          <p:cNvSpPr txBox="1"/>
          <p:nvPr/>
        </p:nvSpPr>
        <p:spPr>
          <a:xfrm>
            <a:off x="598932" y="3448022"/>
            <a:ext cx="10188129" cy="292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001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600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Actualizar el Catálogo: Sincronizar automáticamente el catálogo de productos con MaiaERP en la plataforma e-</a:t>
            </a:r>
            <a:r>
              <a:rPr lang="es-ES" sz="1600" dirty="0" err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commerce</a:t>
            </a:r>
            <a:r>
              <a:rPr lang="es-ES" sz="1600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</a:p>
          <a:p>
            <a:pPr marL="8001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600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Facilitar Compras y Pagos: Implementar un carrito de compras con pagos en línea accesibles para clientes nacionales e internacionales.</a:t>
            </a:r>
          </a:p>
          <a:p>
            <a:pPr marL="8001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600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Automatizar la Facturación: Integrar la generación automática de facturas electrónicas mediante la API de MaiaERP.</a:t>
            </a:r>
          </a:p>
          <a:p>
            <a:pPr marL="8001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600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Gestionar Pedidos y Envíos: Crear un módulo para gestionar pedidos, generar guías de transporte y rastrear envíos.</a:t>
            </a:r>
          </a:p>
          <a:p>
            <a:pPr marL="8001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sz="1600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Sincronizar Inventarios: Asegurar la actualización en tiempo real del inventario entre la tienda física y la plataforma digital.</a:t>
            </a:r>
            <a:r>
              <a:rPr lang="es-MX" sz="1600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endParaRPr sz="1600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Justificación</a:t>
            </a:r>
            <a:endParaRPr/>
          </a:p>
        </p:txBody>
      </p:sp>
      <p:sp>
        <p:nvSpPr>
          <p:cNvPr id="155" name="Google Shape;155;p8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1" i="0" u="none" strike="noStrike" cap="none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 b="1" i="0" u="none" strike="noStrike" cap="none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56" name="Google Shape;156;p8"/>
          <p:cNvSpPr txBox="1"/>
          <p:nvPr/>
        </p:nvSpPr>
        <p:spPr>
          <a:xfrm>
            <a:off x="372300" y="1779770"/>
            <a:ext cx="11447400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ES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solución consiste en desarrollar una plataforma de comercio electrónico integrada con el sistema de gestión MaiaERP mediante una API, lo que permitirá sincronizar el catálogo de productos, la facturación electrónica y el inventario en tiempo real. Los clientes podrán realizar compras en línea, con opciones de pago seguras, y recibir automáticamente la facturación electrónica al confirmar su compra. Además, se integrará un sistema de gestión de pedidos que permitirá el seguimiento a través de las guías de transporte.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s-ES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ES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Este proyecto es crucial para Car Eléctricos La 64, ya que responderá a la creciente demanda de clientes, permitiendo a la empresa expandir su alcance y mejorar su competitividad en el mercado digital. La integración de MaiaERP con la tienda en línea optimizará los procesos de ventas, facturación y logística, reduciendo costos operativos, errores, y mejorando la experiencia del cliente al proporcionar una plataforma eficiente y moderna para la compra de autopartes.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s-ES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s-ES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s-ES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s-ES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s-ES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s-ES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s-ES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ES" sz="1600" i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‘’Con esta integración, Car Eléctricos La 64 no solo optimizará su gestión interna, sino que fortalecerá su presencia digital, lo que contribuirá al crecimiento de sus ventas y a la fidelización de clientes.’’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endParaRPr lang="es-ES" sz="1600" b="1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57" name="Google Shape;15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5349FC2-F56F-48DF-9B04-72A3F093B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7916" y="4500421"/>
            <a:ext cx="1308401" cy="151461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F1537D1-3B1B-4C85-824A-FB32A428E2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6114" y="4500421"/>
            <a:ext cx="1442178" cy="151461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180E691-1D8C-431C-A610-35984963DE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4349" y="4617538"/>
            <a:ext cx="2219558" cy="1397499"/>
          </a:xfrm>
          <a:prstGeom prst="rect">
            <a:avLst/>
          </a:prstGeom>
        </p:spPr>
      </p:pic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FC81F0A5-9F71-4AA9-BB97-F7854885E6C4}"/>
              </a:ext>
            </a:extLst>
          </p:cNvPr>
          <p:cNvCxnSpPr/>
          <p:nvPr/>
        </p:nvCxnSpPr>
        <p:spPr>
          <a:xfrm>
            <a:off x="4057650" y="5257729"/>
            <a:ext cx="7715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FB23904C-479A-4D3C-8EFF-8F42E19584D7}"/>
              </a:ext>
            </a:extLst>
          </p:cNvPr>
          <p:cNvCxnSpPr/>
          <p:nvPr/>
        </p:nvCxnSpPr>
        <p:spPr>
          <a:xfrm>
            <a:off x="7296148" y="5252962"/>
            <a:ext cx="7715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0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Alcance</a:t>
            </a:r>
            <a:endParaRPr/>
          </a:p>
        </p:txBody>
      </p:sp>
      <p:sp>
        <p:nvSpPr>
          <p:cNvPr id="163" name="Google Shape;163;p10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1" i="0" u="none" strike="noStrike" cap="none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 b="1" i="0" u="none" strike="noStrike" cap="none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64" name="Google Shape;164;p10"/>
          <p:cNvSpPr txBox="1"/>
          <p:nvPr/>
        </p:nvSpPr>
        <p:spPr>
          <a:xfrm>
            <a:off x="372300" y="1665727"/>
            <a:ext cx="11447400" cy="378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sistema permitirá la facturación electrónica integrada con MaiaERP, automatizando la generación de facturas al realizar compras. Los usuarios podrán comprar productos en línea, gestionar devoluciones, y administrar su cuenta a través de la gestión de usuarios. El sistema también manejará el inventario, actualizando en tiempo real la disponibilidad de productos, y gestionará las ventas, creando órdenes y generando la facturación electrónica correspondiente. Además, se incluirá un módulo para el rastreo de envíos, permitiendo a los clientes verificar el estado de sus pedidos mediante las guías de transporte proporcionadas por la agencia asignada.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sistema no gestionará la logística interna, como la preparación física de los pedidos o la administración del almacén, tareas que se realizarán manualmente. Tampoco gestionará directamente las pasarelas de pago, pero se integrará con plataformas de pago externas, ni permitirá ventas sin stock disponible.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lang="es-ES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proyecto será desarrollado en </a:t>
            </a:r>
            <a:r>
              <a:rPr lang="es-ES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Java</a:t>
            </a: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utilizando </a:t>
            </a:r>
            <a:r>
              <a:rPr lang="es-ES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Spring Boot </a:t>
            </a: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para el backend y </a:t>
            </a:r>
            <a:r>
              <a:rPr lang="es-ES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Maven</a:t>
            </a: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la gestión de dependencias. Para el frontend, se recomienda utilizar </a:t>
            </a:r>
            <a:r>
              <a:rPr lang="es-ES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Vue.js</a:t>
            </a: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, junto con </a:t>
            </a:r>
            <a:r>
              <a:rPr lang="es-ES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Tailwind CSS </a:t>
            </a: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para el diseño de interfaces responsivas. La arquitectura será basada en microservicios, siguiendo el patrón </a:t>
            </a:r>
            <a:r>
              <a:rPr lang="es-ES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MVC</a:t>
            </a:r>
            <a:r>
              <a:rPr lang="es-ES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la estructuración del código y facilitando la escalabilidad del sistema.</a:t>
            </a: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65" name="Google Shape;16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Java Logo - símbolo, significado logotipo, historia, PNG">
            <a:extLst>
              <a:ext uri="{FF2B5EF4-FFF2-40B4-BE49-F238E27FC236}">
                <a16:creationId xmlns:a16="http://schemas.microsoft.com/office/drawing/2014/main" id="{7121AAB3-AF83-4A37-A533-475BFCB512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46"/>
          <a:stretch/>
        </p:blipFill>
        <p:spPr bwMode="auto">
          <a:xfrm>
            <a:off x="2780110" y="5693300"/>
            <a:ext cx="1343024" cy="78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B2931659-E274-410F-9CAB-328A37EA6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575" y="5964931"/>
            <a:ext cx="1881184" cy="483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123E3348-5C0D-497D-AB70-4754C0872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321" y="5926471"/>
            <a:ext cx="2062156" cy="52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Vue.js Logos - Mastering JS">
            <a:extLst>
              <a:ext uri="{FF2B5EF4-FFF2-40B4-BE49-F238E27FC236}">
                <a16:creationId xmlns:a16="http://schemas.microsoft.com/office/drawing/2014/main" id="{5931276E-DEE7-499A-9708-DE26CBF5F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4800" r="96000">
                        <a14:foregroundMark x1="5800" y1="28571" x2="5800" y2="28571"/>
                        <a14:foregroundMark x1="47800" y1="38214" x2="47800" y2="38214"/>
                        <a14:foregroundMark x1="60000" y1="53929" x2="60000" y2="53929"/>
                        <a14:foregroundMark x1="79000" y1="50714" x2="79000" y2="50714"/>
                        <a14:foregroundMark x1="82600" y1="59286" x2="82600" y2="59286"/>
                        <a14:foregroundMark x1="87400" y1="46786" x2="87400" y2="46786"/>
                        <a14:foregroundMark x1="87400" y1="35000" x2="87400" y2="35000"/>
                        <a14:foregroundMark x1="91800" y1="47500" x2="91800" y2="47500"/>
                        <a14:foregroundMark x1="96000" y1="53929" x2="96000" y2="53929"/>
                        <a14:foregroundMark x1="4800" y1="21071" x2="4800" y2="210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9085" y="5776367"/>
            <a:ext cx="1517641" cy="78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>
            <a:extLst>
              <a:ext uri="{FF2B5EF4-FFF2-40B4-BE49-F238E27FC236}">
                <a16:creationId xmlns:a16="http://schemas.microsoft.com/office/drawing/2014/main" id="{FB1C132F-F5B3-47F8-BE1B-ED1334891C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00" b="38900"/>
          <a:stretch/>
        </p:blipFill>
        <p:spPr bwMode="auto">
          <a:xfrm>
            <a:off x="8558829" y="5941736"/>
            <a:ext cx="3196415" cy="410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Work Sans Medium"/>
              <a:buNone/>
            </a:pPr>
            <a: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Entregables Proyecto Formativo</a:t>
            </a:r>
            <a:b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</a:br>
            <a: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por Trimestre</a:t>
            </a:r>
            <a:endParaRPr sz="3200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72" name="Google Shape;172;p14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1" i="0" u="none" strike="noStrike" cap="none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 b="1" i="0" u="none" strike="noStrike" cap="none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73" name="Google Shape;173;p14"/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 de Proyecto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Levantamiento de Información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Procesos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IEEE-830 o Historias de Usuario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Casos de Uso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Casos de Uso Extendido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Clases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Prototipo No Funcional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Patrón de Diseño</a:t>
            </a:r>
            <a:endParaRPr sz="14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74" name="Google Shape;174;p14"/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175" name="Google Shape;175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Primer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14"/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Entidad Relación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Relacional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Diccionario de Datos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Script de la BBDD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Sentencias DDL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Consultas DML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Automatización de la BBDD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Local</a:t>
            </a:r>
            <a:endParaRPr sz="14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78" name="Google Shape;178;p14"/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79" name="Google Shape;179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Segundo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" name="Google Shape;181;p14"/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82" name="Google Shape;182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Tercer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4" name="Google Shape;184;p14"/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Planeación de Pruebas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Ejecución de Pruebas</a:t>
            </a:r>
            <a:endParaRPr sz="14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85" name="Google Shape;185;p14"/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86" name="Google Shape;186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Cuarto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" name="Google Shape;188;p14"/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Instalación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Aplicaciones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BBDD</a:t>
            </a:r>
            <a:endParaRPr sz="14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89" name="Google Shape;189;p14"/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190" name="Google Shape;190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Quinto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2" name="Google Shape;192;p14"/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Usuario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Externo</a:t>
            </a:r>
            <a:endParaRPr sz="14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93" name="Google Shape;1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1072</Words>
  <Application>Microsoft Office PowerPoint</Application>
  <PresentationFormat>Panorámica</PresentationFormat>
  <Paragraphs>87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Work Sans Medium</vt:lpstr>
      <vt:lpstr>Work Sans Light</vt:lpstr>
      <vt:lpstr>Calibri</vt:lpstr>
      <vt:lpstr>Work Sans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Entregables Proyecto Formativo por Trimestre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Juan P.</cp:lastModifiedBy>
  <cp:revision>10</cp:revision>
  <dcterms:created xsi:type="dcterms:W3CDTF">2020-10-01T23:51:28Z</dcterms:created>
  <dcterms:modified xsi:type="dcterms:W3CDTF">2024-11-29T15:45:51Z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